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6"/>
    <p:restoredTop sz="94718"/>
  </p:normalViewPr>
  <p:slideViewPr>
    <p:cSldViewPr snapToGrid="0" snapToObjects="1">
      <p:cViewPr varScale="1">
        <p:scale>
          <a:sx n="142" d="100"/>
          <a:sy n="142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35D38-CBE0-4AF0-85A4-1053370086B8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9C0B01-D6DA-4FD4-BC89-6836B039FB9D}">
      <dgm:prSet/>
      <dgm:spPr/>
      <dgm:t>
        <a:bodyPr/>
        <a:lstStyle/>
        <a:p>
          <a:r>
            <a:rPr lang="en-US"/>
            <a:t>Scrape a lot of text data(We have a lot in the internet, which is a great plus for training language model compared to CV models and others.)</a:t>
          </a:r>
        </a:p>
      </dgm:t>
    </dgm:pt>
    <dgm:pt modelId="{845A6BCC-A020-4F6F-90F6-A9BF55D40870}" type="parTrans" cxnId="{8A534107-F79A-47E9-B146-7F12EF2AAC32}">
      <dgm:prSet/>
      <dgm:spPr/>
      <dgm:t>
        <a:bodyPr/>
        <a:lstStyle/>
        <a:p>
          <a:endParaRPr lang="en-US"/>
        </a:p>
      </dgm:t>
    </dgm:pt>
    <dgm:pt modelId="{98664C2A-A1B7-4874-B96A-86ACD220744B}" type="sibTrans" cxnId="{8A534107-F79A-47E9-B146-7F12EF2AAC32}">
      <dgm:prSet/>
      <dgm:spPr/>
      <dgm:t>
        <a:bodyPr/>
        <a:lstStyle/>
        <a:p>
          <a:endParaRPr lang="en-US"/>
        </a:p>
      </dgm:t>
    </dgm:pt>
    <dgm:pt modelId="{C9712FB5-A409-4E41-AC92-01FC4D47EB7B}">
      <dgm:prSet/>
      <dgm:spPr/>
      <dgm:t>
        <a:bodyPr/>
        <a:lstStyle/>
        <a:p>
          <a:r>
            <a:rPr lang="en-GB"/>
            <a:t>We set a window (for example, three words) that slides over the entire text.</a:t>
          </a:r>
          <a:endParaRPr lang="en-US"/>
        </a:p>
      </dgm:t>
    </dgm:pt>
    <dgm:pt modelId="{067F33EE-95BB-4177-A24D-4576827E948E}" type="parTrans" cxnId="{53A63350-0AD2-45BE-A257-F3B22E8718F2}">
      <dgm:prSet/>
      <dgm:spPr/>
      <dgm:t>
        <a:bodyPr/>
        <a:lstStyle/>
        <a:p>
          <a:endParaRPr lang="en-US"/>
        </a:p>
      </dgm:t>
    </dgm:pt>
    <dgm:pt modelId="{2860BF66-F46E-4C28-9AF6-6FC37E1876D3}" type="sibTrans" cxnId="{53A63350-0AD2-45BE-A257-F3B22E8718F2}">
      <dgm:prSet/>
      <dgm:spPr/>
      <dgm:t>
        <a:bodyPr/>
        <a:lstStyle/>
        <a:p>
          <a:endParaRPr lang="en-US"/>
        </a:p>
      </dgm:t>
    </dgm:pt>
    <dgm:pt modelId="{80FFAED6-FF4E-4E13-A55A-3A51B4D536C6}">
      <dgm:prSet/>
      <dgm:spPr/>
      <dgm:t>
        <a:bodyPr/>
        <a:lstStyle/>
        <a:p>
          <a:r>
            <a:rPr lang="en-GB" dirty="0"/>
            <a:t>This window will generate input data for model trainings</a:t>
          </a:r>
          <a:endParaRPr lang="en-US" dirty="0"/>
        </a:p>
      </dgm:t>
    </dgm:pt>
    <dgm:pt modelId="{3245EDF7-59CD-478D-A904-F4478D1D20C2}" type="parTrans" cxnId="{E7C2F6F6-0C5D-465F-8B09-733D91295937}">
      <dgm:prSet/>
      <dgm:spPr/>
      <dgm:t>
        <a:bodyPr/>
        <a:lstStyle/>
        <a:p>
          <a:endParaRPr lang="en-US"/>
        </a:p>
      </dgm:t>
    </dgm:pt>
    <dgm:pt modelId="{E678514E-A154-42F7-8E42-C725D9650320}" type="sibTrans" cxnId="{E7C2F6F6-0C5D-465F-8B09-733D91295937}">
      <dgm:prSet/>
      <dgm:spPr/>
      <dgm:t>
        <a:bodyPr/>
        <a:lstStyle/>
        <a:p>
          <a:endParaRPr lang="en-US"/>
        </a:p>
      </dgm:t>
    </dgm:pt>
    <dgm:pt modelId="{A8340186-0B8A-E34F-A339-E06B783723BA}" type="pres">
      <dgm:prSet presAssocID="{4CA35D38-CBE0-4AF0-85A4-105337008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40B444-6E34-6447-B7C9-4D19F8DC080C}" type="pres">
      <dgm:prSet presAssocID="{A49C0B01-D6DA-4FD4-BC89-6836B039FB9D}" presName="hierRoot1" presStyleCnt="0"/>
      <dgm:spPr/>
    </dgm:pt>
    <dgm:pt modelId="{7CC8E0C7-CD3C-A846-83FA-0ADF341DB91C}" type="pres">
      <dgm:prSet presAssocID="{A49C0B01-D6DA-4FD4-BC89-6836B039FB9D}" presName="composite" presStyleCnt="0"/>
      <dgm:spPr/>
    </dgm:pt>
    <dgm:pt modelId="{57AF37DA-0EBB-DC47-B3F6-8C7FE72B24ED}" type="pres">
      <dgm:prSet presAssocID="{A49C0B01-D6DA-4FD4-BC89-6836B039FB9D}" presName="background" presStyleLbl="node0" presStyleIdx="0" presStyleCnt="3"/>
      <dgm:spPr/>
    </dgm:pt>
    <dgm:pt modelId="{AAEBAB4D-BDC8-0440-BAFB-853B15545A5A}" type="pres">
      <dgm:prSet presAssocID="{A49C0B01-D6DA-4FD4-BC89-6836B039FB9D}" presName="text" presStyleLbl="fgAcc0" presStyleIdx="0" presStyleCnt="3">
        <dgm:presLayoutVars>
          <dgm:chPref val="3"/>
        </dgm:presLayoutVars>
      </dgm:prSet>
      <dgm:spPr/>
    </dgm:pt>
    <dgm:pt modelId="{B7115717-EDBB-6E45-92E6-A4B8C800EF27}" type="pres">
      <dgm:prSet presAssocID="{A49C0B01-D6DA-4FD4-BC89-6836B039FB9D}" presName="hierChild2" presStyleCnt="0"/>
      <dgm:spPr/>
    </dgm:pt>
    <dgm:pt modelId="{5452A9ED-9CB2-2149-863D-B42B3BEABF9F}" type="pres">
      <dgm:prSet presAssocID="{C9712FB5-A409-4E41-AC92-01FC4D47EB7B}" presName="hierRoot1" presStyleCnt="0"/>
      <dgm:spPr/>
    </dgm:pt>
    <dgm:pt modelId="{B17EBC17-EE0C-404D-8E70-04538CA08056}" type="pres">
      <dgm:prSet presAssocID="{C9712FB5-A409-4E41-AC92-01FC4D47EB7B}" presName="composite" presStyleCnt="0"/>
      <dgm:spPr/>
    </dgm:pt>
    <dgm:pt modelId="{80D600E6-1FAA-9E48-915C-7BE3663C47E7}" type="pres">
      <dgm:prSet presAssocID="{C9712FB5-A409-4E41-AC92-01FC4D47EB7B}" presName="background" presStyleLbl="node0" presStyleIdx="1" presStyleCnt="3"/>
      <dgm:spPr/>
    </dgm:pt>
    <dgm:pt modelId="{9BF01B86-5831-7042-A857-60F99282C0D9}" type="pres">
      <dgm:prSet presAssocID="{C9712FB5-A409-4E41-AC92-01FC4D47EB7B}" presName="text" presStyleLbl="fgAcc0" presStyleIdx="1" presStyleCnt="3">
        <dgm:presLayoutVars>
          <dgm:chPref val="3"/>
        </dgm:presLayoutVars>
      </dgm:prSet>
      <dgm:spPr/>
    </dgm:pt>
    <dgm:pt modelId="{E219C248-431B-824B-8FDA-3A205E38650E}" type="pres">
      <dgm:prSet presAssocID="{C9712FB5-A409-4E41-AC92-01FC4D47EB7B}" presName="hierChild2" presStyleCnt="0"/>
      <dgm:spPr/>
    </dgm:pt>
    <dgm:pt modelId="{02C1456E-CF2D-0946-9BD6-2188904CC6D5}" type="pres">
      <dgm:prSet presAssocID="{80FFAED6-FF4E-4E13-A55A-3A51B4D536C6}" presName="hierRoot1" presStyleCnt="0"/>
      <dgm:spPr/>
    </dgm:pt>
    <dgm:pt modelId="{DAF1C818-F016-E544-B983-237C357D2EB1}" type="pres">
      <dgm:prSet presAssocID="{80FFAED6-FF4E-4E13-A55A-3A51B4D536C6}" presName="composite" presStyleCnt="0"/>
      <dgm:spPr/>
    </dgm:pt>
    <dgm:pt modelId="{F7A4B094-A50F-004F-AEEE-7C2DB9227206}" type="pres">
      <dgm:prSet presAssocID="{80FFAED6-FF4E-4E13-A55A-3A51B4D536C6}" presName="background" presStyleLbl="node0" presStyleIdx="2" presStyleCnt="3"/>
      <dgm:spPr/>
    </dgm:pt>
    <dgm:pt modelId="{87D7A20F-6058-FD45-9B47-C9036AE9F30B}" type="pres">
      <dgm:prSet presAssocID="{80FFAED6-FF4E-4E13-A55A-3A51B4D536C6}" presName="text" presStyleLbl="fgAcc0" presStyleIdx="2" presStyleCnt="3">
        <dgm:presLayoutVars>
          <dgm:chPref val="3"/>
        </dgm:presLayoutVars>
      </dgm:prSet>
      <dgm:spPr/>
    </dgm:pt>
    <dgm:pt modelId="{6D4CF10D-AFFF-8047-8599-3239ADAE0C07}" type="pres">
      <dgm:prSet presAssocID="{80FFAED6-FF4E-4E13-A55A-3A51B4D536C6}" presName="hierChild2" presStyleCnt="0"/>
      <dgm:spPr/>
    </dgm:pt>
  </dgm:ptLst>
  <dgm:cxnLst>
    <dgm:cxn modelId="{8A534107-F79A-47E9-B146-7F12EF2AAC32}" srcId="{4CA35D38-CBE0-4AF0-85A4-1053370086B8}" destId="{A49C0B01-D6DA-4FD4-BC89-6836B039FB9D}" srcOrd="0" destOrd="0" parTransId="{845A6BCC-A020-4F6F-90F6-A9BF55D40870}" sibTransId="{98664C2A-A1B7-4874-B96A-86ACD220744B}"/>
    <dgm:cxn modelId="{FBE5FA09-6761-AD42-BA57-DFD946BA515C}" type="presOf" srcId="{C9712FB5-A409-4E41-AC92-01FC4D47EB7B}" destId="{9BF01B86-5831-7042-A857-60F99282C0D9}" srcOrd="0" destOrd="0" presId="urn:microsoft.com/office/officeart/2005/8/layout/hierarchy1"/>
    <dgm:cxn modelId="{53A63350-0AD2-45BE-A257-F3B22E8718F2}" srcId="{4CA35D38-CBE0-4AF0-85A4-1053370086B8}" destId="{C9712FB5-A409-4E41-AC92-01FC4D47EB7B}" srcOrd="1" destOrd="0" parTransId="{067F33EE-95BB-4177-A24D-4576827E948E}" sibTransId="{2860BF66-F46E-4C28-9AF6-6FC37E1876D3}"/>
    <dgm:cxn modelId="{940402AE-9D14-7549-9753-71D7E8AF801B}" type="presOf" srcId="{A49C0B01-D6DA-4FD4-BC89-6836B039FB9D}" destId="{AAEBAB4D-BDC8-0440-BAFB-853B15545A5A}" srcOrd="0" destOrd="0" presId="urn:microsoft.com/office/officeart/2005/8/layout/hierarchy1"/>
    <dgm:cxn modelId="{36A102DC-A79D-F24A-B2CF-5773A874FC2A}" type="presOf" srcId="{80FFAED6-FF4E-4E13-A55A-3A51B4D536C6}" destId="{87D7A20F-6058-FD45-9B47-C9036AE9F30B}" srcOrd="0" destOrd="0" presId="urn:microsoft.com/office/officeart/2005/8/layout/hierarchy1"/>
    <dgm:cxn modelId="{E7C2F6F6-0C5D-465F-8B09-733D91295937}" srcId="{4CA35D38-CBE0-4AF0-85A4-1053370086B8}" destId="{80FFAED6-FF4E-4E13-A55A-3A51B4D536C6}" srcOrd="2" destOrd="0" parTransId="{3245EDF7-59CD-478D-A904-F4478D1D20C2}" sibTransId="{E678514E-A154-42F7-8E42-C725D9650320}"/>
    <dgm:cxn modelId="{D3D47AFA-BAE7-3F4D-BA7F-6A28C21627EA}" type="presOf" srcId="{4CA35D38-CBE0-4AF0-85A4-1053370086B8}" destId="{A8340186-0B8A-E34F-A339-E06B783723BA}" srcOrd="0" destOrd="0" presId="urn:microsoft.com/office/officeart/2005/8/layout/hierarchy1"/>
    <dgm:cxn modelId="{7BD74B78-D4E6-2A4B-A27C-6307E41FFC8F}" type="presParOf" srcId="{A8340186-0B8A-E34F-A339-E06B783723BA}" destId="{8140B444-6E34-6447-B7C9-4D19F8DC080C}" srcOrd="0" destOrd="0" presId="urn:microsoft.com/office/officeart/2005/8/layout/hierarchy1"/>
    <dgm:cxn modelId="{41291E5F-6715-2643-A311-38DAB412A14A}" type="presParOf" srcId="{8140B444-6E34-6447-B7C9-4D19F8DC080C}" destId="{7CC8E0C7-CD3C-A846-83FA-0ADF341DB91C}" srcOrd="0" destOrd="0" presId="urn:microsoft.com/office/officeart/2005/8/layout/hierarchy1"/>
    <dgm:cxn modelId="{88EE884B-F677-7E45-BF4A-B288CAA8374B}" type="presParOf" srcId="{7CC8E0C7-CD3C-A846-83FA-0ADF341DB91C}" destId="{57AF37DA-0EBB-DC47-B3F6-8C7FE72B24ED}" srcOrd="0" destOrd="0" presId="urn:microsoft.com/office/officeart/2005/8/layout/hierarchy1"/>
    <dgm:cxn modelId="{4A7C964C-CB4C-0848-9E0A-A621B9EE29FF}" type="presParOf" srcId="{7CC8E0C7-CD3C-A846-83FA-0ADF341DB91C}" destId="{AAEBAB4D-BDC8-0440-BAFB-853B15545A5A}" srcOrd="1" destOrd="0" presId="urn:microsoft.com/office/officeart/2005/8/layout/hierarchy1"/>
    <dgm:cxn modelId="{306D5DF3-40A3-AE46-B90A-B95FC5D50967}" type="presParOf" srcId="{8140B444-6E34-6447-B7C9-4D19F8DC080C}" destId="{B7115717-EDBB-6E45-92E6-A4B8C800EF27}" srcOrd="1" destOrd="0" presId="urn:microsoft.com/office/officeart/2005/8/layout/hierarchy1"/>
    <dgm:cxn modelId="{987FA4B1-5182-9249-91F4-733E01CD3DEB}" type="presParOf" srcId="{A8340186-0B8A-E34F-A339-E06B783723BA}" destId="{5452A9ED-9CB2-2149-863D-B42B3BEABF9F}" srcOrd="1" destOrd="0" presId="urn:microsoft.com/office/officeart/2005/8/layout/hierarchy1"/>
    <dgm:cxn modelId="{B351C590-978A-D949-B2A3-F4F730E39570}" type="presParOf" srcId="{5452A9ED-9CB2-2149-863D-B42B3BEABF9F}" destId="{B17EBC17-EE0C-404D-8E70-04538CA08056}" srcOrd="0" destOrd="0" presId="urn:microsoft.com/office/officeart/2005/8/layout/hierarchy1"/>
    <dgm:cxn modelId="{C1BD1553-9059-384A-9D14-EA5AC8B72530}" type="presParOf" srcId="{B17EBC17-EE0C-404D-8E70-04538CA08056}" destId="{80D600E6-1FAA-9E48-915C-7BE3663C47E7}" srcOrd="0" destOrd="0" presId="urn:microsoft.com/office/officeart/2005/8/layout/hierarchy1"/>
    <dgm:cxn modelId="{559C6F74-5448-7A47-A9BA-C50DD1D9F47A}" type="presParOf" srcId="{B17EBC17-EE0C-404D-8E70-04538CA08056}" destId="{9BF01B86-5831-7042-A857-60F99282C0D9}" srcOrd="1" destOrd="0" presId="urn:microsoft.com/office/officeart/2005/8/layout/hierarchy1"/>
    <dgm:cxn modelId="{6741C183-B77B-864E-B653-F4CA1AC193D9}" type="presParOf" srcId="{5452A9ED-9CB2-2149-863D-B42B3BEABF9F}" destId="{E219C248-431B-824B-8FDA-3A205E38650E}" srcOrd="1" destOrd="0" presId="urn:microsoft.com/office/officeart/2005/8/layout/hierarchy1"/>
    <dgm:cxn modelId="{D92A2FD3-BFF5-3944-A423-4694F41CE304}" type="presParOf" srcId="{A8340186-0B8A-E34F-A339-E06B783723BA}" destId="{02C1456E-CF2D-0946-9BD6-2188904CC6D5}" srcOrd="2" destOrd="0" presId="urn:microsoft.com/office/officeart/2005/8/layout/hierarchy1"/>
    <dgm:cxn modelId="{57527EE7-F24F-D140-BC6F-8A78E38AE02D}" type="presParOf" srcId="{02C1456E-CF2D-0946-9BD6-2188904CC6D5}" destId="{DAF1C818-F016-E544-B983-237C357D2EB1}" srcOrd="0" destOrd="0" presId="urn:microsoft.com/office/officeart/2005/8/layout/hierarchy1"/>
    <dgm:cxn modelId="{F93CFA6A-3401-444E-99A3-643B60DC0A37}" type="presParOf" srcId="{DAF1C818-F016-E544-B983-237C357D2EB1}" destId="{F7A4B094-A50F-004F-AEEE-7C2DB9227206}" srcOrd="0" destOrd="0" presId="urn:microsoft.com/office/officeart/2005/8/layout/hierarchy1"/>
    <dgm:cxn modelId="{F47AB07D-D193-6744-ADB4-A6B0A3A84CC1}" type="presParOf" srcId="{DAF1C818-F016-E544-B983-237C357D2EB1}" destId="{87D7A20F-6058-FD45-9B47-C9036AE9F30B}" srcOrd="1" destOrd="0" presId="urn:microsoft.com/office/officeart/2005/8/layout/hierarchy1"/>
    <dgm:cxn modelId="{25EA2F2E-C64C-1B4A-A671-735F4FAEE777}" type="presParOf" srcId="{02C1456E-CF2D-0946-9BD6-2188904CC6D5}" destId="{6D4CF10D-AFFF-8047-8599-3239ADAE0C0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F37DA-0EBB-DC47-B3F6-8C7FE72B24ED}">
      <dsp:nvSpPr>
        <dsp:cNvPr id="0" name=""/>
        <dsp:cNvSpPr/>
      </dsp:nvSpPr>
      <dsp:spPr>
        <a:xfrm>
          <a:off x="0" y="986284"/>
          <a:ext cx="2974656" cy="1888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EBAB4D-BDC8-0440-BAFB-853B15545A5A}">
      <dsp:nvSpPr>
        <dsp:cNvPr id="0" name=""/>
        <dsp:cNvSpPr/>
      </dsp:nvSpPr>
      <dsp:spPr>
        <a:xfrm>
          <a:off x="330517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Scrape a lot of text data(We have a lot in the internet, which is a great plus for training language model compared to CV models and others.)</a:t>
          </a:r>
        </a:p>
      </dsp:txBody>
      <dsp:txXfrm>
        <a:off x="385841" y="1355600"/>
        <a:ext cx="2864008" cy="1778259"/>
      </dsp:txXfrm>
    </dsp:sp>
    <dsp:sp modelId="{80D600E6-1FAA-9E48-915C-7BE3663C47E7}">
      <dsp:nvSpPr>
        <dsp:cNvPr id="0" name=""/>
        <dsp:cNvSpPr/>
      </dsp:nvSpPr>
      <dsp:spPr>
        <a:xfrm>
          <a:off x="3635691" y="986284"/>
          <a:ext cx="2974656" cy="1888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F01B86-5831-7042-A857-60F99282C0D9}">
      <dsp:nvSpPr>
        <dsp:cNvPr id="0" name=""/>
        <dsp:cNvSpPr/>
      </dsp:nvSpPr>
      <dsp:spPr>
        <a:xfrm>
          <a:off x="3966209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We set a window (for example, three words) that slides over the entire text.</a:t>
          </a:r>
          <a:endParaRPr lang="en-US" sz="1800" kern="1200"/>
        </a:p>
      </dsp:txBody>
      <dsp:txXfrm>
        <a:off x="4021533" y="1355600"/>
        <a:ext cx="2864008" cy="1778259"/>
      </dsp:txXfrm>
    </dsp:sp>
    <dsp:sp modelId="{F7A4B094-A50F-004F-AEEE-7C2DB9227206}">
      <dsp:nvSpPr>
        <dsp:cNvPr id="0" name=""/>
        <dsp:cNvSpPr/>
      </dsp:nvSpPr>
      <dsp:spPr>
        <a:xfrm>
          <a:off x="7271383" y="986284"/>
          <a:ext cx="2974656" cy="1888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D7A20F-6058-FD45-9B47-C9036AE9F30B}">
      <dsp:nvSpPr>
        <dsp:cNvPr id="0" name=""/>
        <dsp:cNvSpPr/>
      </dsp:nvSpPr>
      <dsp:spPr>
        <a:xfrm>
          <a:off x="7601901" y="1300276"/>
          <a:ext cx="2974656" cy="1888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This window will generate input data for model trainings</a:t>
          </a:r>
          <a:endParaRPr lang="en-US" sz="1800" kern="1200" dirty="0"/>
        </a:p>
      </dsp:txBody>
      <dsp:txXfrm>
        <a:off x="7657225" y="1355600"/>
        <a:ext cx="2864008" cy="1778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6576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6114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1213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9980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2159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6606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9037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5893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2396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4492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2854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5E885-C743-7F44-B09B-0BEE0507E778}" type="datetimeFigureOut">
              <a:rPr lang="en-UA" smtClean="0"/>
              <a:t>23.07.2020</a:t>
            </a:fld>
            <a:endParaRPr lang="en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DD394-744F-1044-9632-AF0F9E8E4BA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8595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51B478-A61E-9E43-9B2B-0194ADFA8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GB" dirty="0"/>
              <a:t>Word2Vec embeddings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E559-7351-A74D-B703-2D0909738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A</a:t>
            </a:r>
            <a:r>
              <a:rPr lang="en-UA" dirty="0"/>
              <a:t>nd their applications</a:t>
            </a:r>
          </a:p>
        </p:txBody>
      </p:sp>
    </p:spTree>
    <p:extLst>
      <p:ext uri="{BB962C8B-B14F-4D97-AF65-F5344CB8AC3E}">
        <p14:creationId xmlns:p14="http://schemas.microsoft.com/office/powerpoint/2010/main" val="109697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74FC-2C00-7844-8C5F-E09662D1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Pipeline #3</a:t>
            </a:r>
            <a:br>
              <a:rPr lang="en-UA" dirty="0"/>
            </a:br>
            <a:r>
              <a:rPr lang="en-UA" dirty="0"/>
              <a:t>(Bengio 2003)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E2A335-F274-7E4F-8794-42E0F4AF7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894527"/>
            <a:ext cx="6281738" cy="306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E6082D-F2E6-BF42-9A76-B67FECB5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chemeClr val="tx2"/>
                </a:solidFill>
              </a:rPr>
              <a:t>Bengio 2003 model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F2F1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58C3C2-C298-2443-ADCA-1B679D2A4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74" r="3" b="3"/>
          <a:stretch/>
        </p:blipFill>
        <p:spPr>
          <a:xfrm>
            <a:off x="972115" y="960214"/>
            <a:ext cx="5641848" cy="4919472"/>
          </a:xfrm>
          <a:prstGeom prst="rect">
            <a:avLst/>
          </a:prstGeom>
          <a:ln w="12700">
            <a:noFill/>
          </a:ln>
        </p:spPr>
      </p:pic>
      <p:sp>
        <p:nvSpPr>
          <p:cNvPr id="60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7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8B9C67-FAFF-4441-8ADC-6F34BAC8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A" dirty="0">
                <a:solidFill>
                  <a:schemeClr val="tx1"/>
                </a:solidFill>
              </a:rPr>
              <a:t>Training language model</a:t>
            </a:r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3FC9F117-BBA2-413D-BB86-43629F934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732263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93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B77A-ACDF-844C-BE22-54D35180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</a:t>
            </a:r>
            <a:r>
              <a:rPr lang="en-UA" dirty="0"/>
              <a:t> bag of words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5DFAAA-D2FA-E64D-A26B-0D7B150DB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068" y="1674297"/>
            <a:ext cx="4354041" cy="675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0B62D-98CB-584A-B5B3-5050F3C2B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067" y="3098800"/>
            <a:ext cx="4169979" cy="5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7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56B1AB-D673-0846-83D8-D6CD8AB4C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l"/>
            <a:r>
              <a:rPr lang="en-UA" sz="3100"/>
              <a:t>Now, when we have all the data needed, we can </a:t>
            </a:r>
            <a:r>
              <a:rPr lang="en-GB" sz="3100"/>
              <a:t>t</a:t>
            </a:r>
            <a:r>
              <a:rPr lang="en-UA" sz="3100"/>
              <a:t>rain a neural network.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5E62D7-0986-DB48-816F-E1324CCC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75" y="671951"/>
            <a:ext cx="5552244" cy="33591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28A1A0-B364-4443-8E1B-79AF662F5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81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B46D094-9D10-45BD-BE9D-E4AFE2FE3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5076C24-1C31-4A38-A3E7-9F78F38C2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0A2F46D-431F-494E-B76D-74CEC1426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7B72B1F-4125-4F46-8D06-808E368B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C16EC32-C009-4130-ADB8-9DFD03CEC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A06AC4F-231A-406A-83AF-BF4F1603D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44FAADB-573E-4112-BE8C-B88C470E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F38BC08-F82D-4258-8E44-11B2C9E4E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F763D22-10EE-4D7D-95EE-5F4DB723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1EA7FDE-0B97-4DDD-AF65-F352834E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C18534F-EC75-4CF4-BBAC-0EF150873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1BB5232-2C83-41EB-B62B-E54AC93F2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598F724-C32E-4B91-9B85-60C89DBB8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D5D4FBFD-ACE3-46D2-8E97-E8EABE735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54A3C901-AFD0-41D3-85E5-87D0E1C9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485F3E8E-CD09-44EB-AC73-1834A8D50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BDFC1A4-51E7-46A6-8A0D-50476BCF5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A561BC1B-C5E2-45AA-B72B-03AF3216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C0779C6-0F80-48B1-AD32-CC10D00C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3702193-6A56-4A74-84AD-94F530FED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AEFF79-03FD-4BC0-8A67-25CAFCFDC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B66FC33-38F1-4E8E-8474-AF1F5673B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32E0DAC0-8D22-4A77-8AA9-169781B2E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8C2492-9737-4D83-8CBD-93EA6D071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D52046E-D773-4DCD-B968-7C4F88B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059E34F-57E2-4E81-97D2-5AB2F3634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1D03C24A-D832-4F51-847A-362DBF08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999A9D7A-4300-424F-BD83-FC88EE592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771F3EC5-9D53-498E-839F-CB43F2CF6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475FE84A-9BF3-425A-AD62-3D1DA1337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352ABB9C-0F86-4999-B899-5F828EBCC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49EDBF99-5CD9-423A-8F5F-01FA5EE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F88A44ED-9801-443D-8142-E7C36A330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2A9BD347-69C0-45B7-8299-C1E8B49B8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749CA216-1802-4450-B395-C48740995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324AE3E2-489A-42E1-B27B-8685C50A4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9B905287-8232-4B8A-B8FC-628A26991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4CBB7861-5934-4A14-9D3A-89005CF81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CB21F7B6-2F71-4DC3-8006-189544AB1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711CDEA3-84F2-40B4-A8E9-A84A4EC5A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6ED4507-9400-4A00-880E-C159D472F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6C7EC844-EBEB-4413-8434-BDA32633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B84D63F9-75C7-4761-B0DF-EF0D6F9C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F35BABB9-5D60-49C9-A95E-3D6096061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25A524BB-3D24-458C-8DC8-47FE69865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482031A1-15A6-44F1-A904-C36FFA666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8" y="0"/>
            <a:ext cx="6740694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EA460-B04F-0A49-B6FE-3FB825D0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8" y="5009183"/>
            <a:ext cx="3264610" cy="1281359"/>
          </a:xfrm>
          <a:prstGeom prst="rect">
            <a:avLst/>
          </a:prstGeom>
          <a:ln w="9525">
            <a:noFill/>
          </a:ln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B925DD-B7CD-9041-AF88-B6329593F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427" y="305677"/>
            <a:ext cx="5640086" cy="3454552"/>
          </a:xfrm>
          <a:prstGeom prst="rect">
            <a:avLst/>
          </a:prstGeom>
          <a:ln w="952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CD105A-F9B5-1141-8263-AA871F17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191" y="4969594"/>
            <a:ext cx="3264610" cy="1444589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E5C7A1E-DF0D-46FA-BD39-C446B78F3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EA10683-B96D-47CB-ADF3-C02AAFBB4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BA345F4F-49DF-44D6-AAC5-EF6E8E0BC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DF7281-6506-45D3-8FCC-D7B69B7FD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DC4E5E-91ED-EF44-AC0C-15426404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643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Negative selection</a:t>
            </a:r>
          </a:p>
        </p:txBody>
      </p:sp>
    </p:spTree>
    <p:extLst>
      <p:ext uri="{BB962C8B-B14F-4D97-AF65-F5344CB8AC3E}">
        <p14:creationId xmlns:p14="http://schemas.microsoft.com/office/powerpoint/2010/main" val="157015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478DC-A3B8-AE4D-AEF8-3665569B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Skip-gram with negative selection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ED4A8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E57C2A-B274-BC40-89E7-97F3AAB54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15" y="2326842"/>
            <a:ext cx="5641848" cy="2186216"/>
          </a:xfrm>
          <a:prstGeom prst="rect">
            <a:avLst/>
          </a:prstGeom>
          <a:ln w="12700">
            <a:noFill/>
          </a:ln>
        </p:spPr>
      </p:pic>
      <p:sp>
        <p:nvSpPr>
          <p:cNvPr id="60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376FE6E-3875-4BA3-BFD3-1C83AE033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DF80DFC-0DAA-4D9C-8708-26E7744A4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7E93B5CF-DC1B-4064-90CA-0640ACCBB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487309AD-9F54-464C-9D5C-F9150E22C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BC9C62A-C653-4416-B29F-2B8637B75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8E22D742-5156-4D69-B462-2E99F39FF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D61B1907-60B8-4FC1-98EA-DEB3F1DAC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14EF8A0-ED07-4B22-8F80-7513143E7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50E6AEB-8B09-481B-B233-A8D35A88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BC1C3702-CA3C-4D58-AA87-0A1981493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B883B1C-B586-4A3F-9E1B-EF85AF6A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297B2A8-7568-46B9-ACCF-30568CF4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5C254FE3-EC1A-44F0-B752-2354791B6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E16AC1BB-5503-4804-99EE-E958D42C3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60687E84-3245-4B30-9488-74D33E9E5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DF0E227-412B-4AFB-952B-21EE1EC50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D0D51459-1816-4501-BFB8-11D89FCE7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EEF2FE98-05EB-4725-ACCF-C52D5DF97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36AE0C8D-3882-4E4C-8B0A-D2BF187A0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26FB5F9D-B512-421F-8071-88C359958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C6E4F7F4-DB5A-47A2-8745-C154D0E93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5AB87A9-8B9A-4793-87D4-AE126DAD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67490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D16A44-0C6A-604C-9B76-A92405880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74" y="1610930"/>
            <a:ext cx="6106932" cy="3648891"/>
          </a:xfrm>
          <a:prstGeom prst="rect">
            <a:avLst/>
          </a:prstGeom>
          <a:ln w="9525">
            <a:noFill/>
          </a:ln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737607C9-4B59-4CB6-AE2D-C25102D55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1458B88-1946-4006-9355-59CDC73C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39">
              <a:extLst>
                <a:ext uri="{FF2B5EF4-FFF2-40B4-BE49-F238E27FC236}">
                  <a16:creationId xmlns:a16="http://schemas.microsoft.com/office/drawing/2014/main" id="{E93D5CDB-D8FE-4E91-A168-F8A5603DC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1EE5B02-AD0B-4340-AD50-196911128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33CC76-46E3-9E48-BEA3-95653A23E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643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Word2vec training</a:t>
            </a:r>
          </a:p>
        </p:txBody>
      </p:sp>
    </p:spTree>
    <p:extLst>
      <p:ext uri="{BB962C8B-B14F-4D97-AF65-F5344CB8AC3E}">
        <p14:creationId xmlns:p14="http://schemas.microsoft.com/office/powerpoint/2010/main" val="351292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2677-2988-0740-8710-18A17682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Step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30CFA0-296A-514B-9EC1-C081CB2F0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5654" y="1596298"/>
            <a:ext cx="6559143" cy="36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2C78-C924-6B4E-BE18-536317CE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Step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F41CF5-B197-6647-ADB4-96083797A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048066"/>
            <a:ext cx="6281738" cy="27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37D5-A8AA-5648-BD30-DF72A08E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What is word embedding?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4FCAF4-8A0C-414E-8508-2702EA3F3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2033251"/>
            <a:ext cx="6281738" cy="278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99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7028-CBE8-9F45-89D4-2DA864F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Step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A7C9AF-2A61-E24F-94D2-C23C2924A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568" y="2522297"/>
            <a:ext cx="7431270" cy="228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F9F0-5856-4C40-9993-D30B8DF9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Step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631C7-1D60-684B-980D-7B9881DD0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055" y="2618671"/>
            <a:ext cx="6744793" cy="16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03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AD7D-4EE9-324F-B287-1DECC69F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/>
              <a:t>Step 5</a:t>
            </a:r>
            <a:endParaRPr lang="en-U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C2F8EE-EBDC-E744-BD78-A5D0B3F7D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1659824"/>
            <a:ext cx="6281738" cy="35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F2F95E-9084-8449-9861-CD84402C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The End!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inking Face with No Fill">
            <a:extLst>
              <a:ext uri="{FF2B5EF4-FFF2-40B4-BE49-F238E27FC236}">
                <a16:creationId xmlns:a16="http://schemas.microsoft.com/office/drawing/2014/main" id="{D8D579F9-4E4B-4DE1-B0E0-E0903A56D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303" y="960214"/>
            <a:ext cx="4919472" cy="4919472"/>
          </a:xfrm>
          <a:prstGeom prst="rect">
            <a:avLst/>
          </a:prstGeom>
          <a:ln w="12700">
            <a:noFill/>
          </a:ln>
        </p:spPr>
      </p:pic>
      <p:sp>
        <p:nvSpPr>
          <p:cNvPr id="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0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40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42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16337A-A411-E64D-A9A6-23713498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en-UA">
                <a:solidFill>
                  <a:schemeClr val="tx2"/>
                </a:solidFill>
              </a:rPr>
              <a:t>One more example and how embeddings are useful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E46A5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33E96F-D841-594B-B677-31765F9D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57" y="2851713"/>
            <a:ext cx="4626864" cy="2475372"/>
          </a:xfrm>
          <a:prstGeom prst="rect">
            <a:avLst/>
          </a:prstGeom>
          <a:ln w="12700">
            <a:noFill/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E91EDA-64A8-4C1F-A839-E9D258552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Clr>
                <a:srgbClr val="E46A59"/>
              </a:buClr>
              <a:buFont typeface="+mj-lt"/>
              <a:buAutoNum type="arabicPeriod"/>
            </a:pPr>
            <a:r>
              <a:rPr lang="en-US" sz="1500"/>
              <a:t>A common red column passes through all vectors</a:t>
            </a:r>
            <a:endParaRPr lang="ru-RU" sz="1500"/>
          </a:p>
          <a:p>
            <a:pPr marL="342900" indent="-342900">
              <a:lnSpc>
                <a:spcPct val="110000"/>
              </a:lnSpc>
              <a:buClr>
                <a:srgbClr val="E46A59"/>
              </a:buClr>
              <a:buFont typeface="+mj-lt"/>
              <a:buAutoNum type="arabicPeriod"/>
            </a:pPr>
            <a:r>
              <a:rPr lang="en-US" sz="1500"/>
              <a:t>The columns of a “Woman” and a “Girl” are quite similar, the same situation with a “Man” and a “Boy”</a:t>
            </a:r>
            <a:endParaRPr lang="ru-RU" sz="1500"/>
          </a:p>
          <a:p>
            <a:pPr marL="342900" indent="-342900">
              <a:lnSpc>
                <a:spcPct val="110000"/>
              </a:lnSpc>
              <a:buClr>
                <a:srgbClr val="E46A59"/>
              </a:buClr>
              <a:buFont typeface="+mj-lt"/>
              <a:buAutoNum type="arabicPeriod"/>
            </a:pPr>
            <a:r>
              <a:rPr lang="en-US" sz="1500"/>
              <a:t>"Boy" and "Girl" are also similar in some dimensions, but different from ”Woman" and ”Man". Maybe this is a vague idea of youth encoded?</a:t>
            </a:r>
            <a:endParaRPr lang="ru-RU" sz="1500"/>
          </a:p>
          <a:p>
            <a:pPr marL="342900" indent="-342900">
              <a:lnSpc>
                <a:spcPct val="110000"/>
              </a:lnSpc>
              <a:buClr>
                <a:srgbClr val="E46A59"/>
              </a:buClr>
              <a:buFont typeface="+mj-lt"/>
              <a:buAutoNum type="arabicPeriod"/>
            </a:pPr>
            <a:r>
              <a:rPr lang="en-US" sz="1500"/>
              <a:t>Water is quite different from all people words</a:t>
            </a:r>
            <a:r>
              <a:rPr lang="ru-RU" sz="1500"/>
              <a:t>.</a:t>
            </a:r>
          </a:p>
          <a:p>
            <a:pPr marL="342900" indent="-342900">
              <a:lnSpc>
                <a:spcPct val="110000"/>
              </a:lnSpc>
              <a:buClr>
                <a:srgbClr val="E46A59"/>
              </a:buClr>
              <a:buFont typeface="+mj-lt"/>
              <a:buAutoNum type="arabicPeriod"/>
            </a:pPr>
            <a:r>
              <a:rPr lang="en-US" sz="1500"/>
              <a:t>There are also columns where the “King” and “Queen” are very different from the rest of the words.</a:t>
            </a:r>
          </a:p>
        </p:txBody>
      </p:sp>
    </p:spTree>
    <p:extLst>
      <p:ext uri="{BB962C8B-B14F-4D97-AF65-F5344CB8AC3E}">
        <p14:creationId xmlns:p14="http://schemas.microsoft.com/office/powerpoint/2010/main" val="135583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59E237-7BB0-8A43-A33C-3BD2FABF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Embeddings also understand analogies!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0634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63CDE2-243A-0F4A-8AB2-3EF4E4068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15" y="2009488"/>
            <a:ext cx="5641848" cy="2820924"/>
          </a:xfrm>
          <a:prstGeom prst="rect">
            <a:avLst/>
          </a:prstGeom>
          <a:ln w="12700">
            <a:noFill/>
          </a:ln>
        </p:spPr>
      </p:pic>
      <p:sp>
        <p:nvSpPr>
          <p:cNvPr id="60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7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C0F744-BB84-1345-B70E-E8C3E274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l"/>
            <a:r>
              <a:rPr lang="en-UA" dirty="0"/>
              <a:t>How to compare embeddings?</a:t>
            </a:r>
            <a:endParaRPr lang="en-UA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57673-25D5-AB43-B833-CC786CA9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09894"/>
            <a:ext cx="10914060" cy="3083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820C-3007-FD47-BCAE-BAAB4D709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>
            <a:normAutofit/>
          </a:bodyPr>
          <a:lstStyle/>
          <a:p>
            <a:r>
              <a:rPr lang="en-UA" dirty="0"/>
              <a:t>Of course, the simplest and the most popular way is just use cosine similarity</a:t>
            </a:r>
          </a:p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647383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66411D-F358-0B48-809C-B439B7156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93" y="4614902"/>
            <a:ext cx="8081960" cy="943954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tx2"/>
                </a:solidFill>
              </a:rPr>
              <a:t>But before we`ll start to talk about Word2Vec.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What was before?</a:t>
            </a:r>
          </a:p>
        </p:txBody>
      </p:sp>
      <p:sp>
        <p:nvSpPr>
          <p:cNvPr id="115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lp Thin">
            <a:extLst>
              <a:ext uri="{FF2B5EF4-FFF2-40B4-BE49-F238E27FC236}">
                <a16:creationId xmlns:a16="http://schemas.microsoft.com/office/drawing/2014/main" id="{1D90EE16-58D8-44B3-875F-16571D8F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092" y="1120792"/>
            <a:ext cx="3099816" cy="309981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92136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7" name="Rectangle 34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35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36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6FACE84-7774-4365-AC1F-ACC4570BD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1BA200-5D41-4654-ACFD-2FB1BB64D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DC38EB78-113A-4B6E-849F-8EA5F94A4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0EA35CE7-0CEF-4190-8ABE-E385D229C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1F69ABD3-4493-4A97-AE21-BCE4737E7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36742CCA-B7CE-4885-A5F7-7B490A826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01EC6AAE-B704-46F6-8AEC-B4E74BD0B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65759412-8E35-4A0C-8763-245482012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248AF5F3-56F6-45F4-ABDF-15AC88668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8C10A619-C049-4090-BC32-E6B0EF6D1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94A5BEFD-2CAD-4608-A38C-241CCD042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E14C157-B445-4D53-85D5-1557AFC1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BC601D16-9F12-4EB3-8E09-91B4759D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4D88DAF-4118-4CC2-891A-9EDC51EB3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1F7B0382-D7E9-4165-89EC-583657FFC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D106ACA3-92C7-4977-8DC2-2F1B1AB1F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FBC6A6EE-A294-4890-AEBD-31F5BB50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474E8787-0D9C-495E-A087-E2D4D55A1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3B328BD9-E88B-44A7-B72E-2750A5868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6EBCDCA5-5CC7-4F18-88A7-53B15F2A1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24999F28-35E8-464E-BF85-26D6302EF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823E20-F640-5F4E-9827-2A97EA7B2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99" r="2" b="15992"/>
          <a:stretch/>
        </p:blipFill>
        <p:spPr>
          <a:xfrm>
            <a:off x="20" y="227"/>
            <a:ext cx="4060675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66FC85F-3E70-47BA-8472-4AADA1C5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2E148A9-3A08-4D3A-A7C3-16C6FA7FE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8E82BB1-B38C-4E8E-B9BC-2E10952FF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4E1A40-37FC-4989-960D-8A0C7E566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F8CC5A-99E1-C54B-B4E3-FADF3B55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Neural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259045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E56CF3-26B9-4D5A-96C0-31E3E53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61D94F-EA5C-4330-8A35-483A7E58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BF6168A-9E65-4524-A92C-534967C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3494CE7-F2DE-46D5-AC7D-30071BCC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1F5A2CE-439D-4922-961F-6A986BDF2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DC9BAAB3-1FB8-4A81-863E-A05ED7828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A50AFC3-F23E-4058-8D71-9BD07AEA2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82B2B33-19FD-402E-8E35-A8E867FB9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FA38FB1-0238-4631-84CC-766DC76EE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4516460F-0122-450D-8257-E27F8E553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5CF39E3-8AA8-482D-9C7E-B472D289F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297A3F66-FF49-4C69-91A4-018DFDCA4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F2CA154-6FAF-4F24-833A-C327B1030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5E949B0-6D59-4E0C-A2F6-6D9884204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E77593D-3B3D-4BEC-9B83-C7556559C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B8550CF-4B41-4509-9CBF-E0EEFEB9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0DA9124-2618-4DA7-AE4A-B228BD9C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741AAD5-45BA-4FDA-AEDF-3337296B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56D020-0FBC-4705-9EF0-009EE9E7B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DD03962-6BCE-4284-B97A-851C4BC69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BFC97152-3801-4E0D-B746-0F7DFBC6D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9FFD9BF-F64C-425B-8E0B-CA0F1B466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C6ED711B-36ED-4173-AB44-8C86ADF0F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F45B4-234D-4F59-AF8D-9A8AFB94D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8E6E23-45CE-445A-904E-62F785DA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27CCBC-4780-7547-B469-6F976653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58" y="1364823"/>
            <a:ext cx="4005608" cy="86120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1" name="Isosceles Triangle 22">
            <a:extLst>
              <a:ext uri="{FF2B5EF4-FFF2-40B4-BE49-F238E27FC236}">
                <a16:creationId xmlns:a16="http://schemas.microsoft.com/office/drawing/2014/main" id="{E5FE8003-E652-491E-9169-0097F83C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C66091-68FA-4006-8A27-64016814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AE135-B7B9-8A44-B35F-95BFF3AB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r>
              <a:rPr lang="en-UA" sz="3600" dirty="0"/>
              <a:t>Pipeline#1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6084C4-CDCE-4C0F-BD58-D2EBFB83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>
            <a:normAutofit/>
          </a:bodyPr>
          <a:lstStyle/>
          <a:p>
            <a:endParaRPr lang="en-US" sz="1600">
              <a:solidFill>
                <a:srgbClr val="FFFFF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73572-11B5-6F45-92E9-F62C788D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657" y="4458828"/>
            <a:ext cx="4005303" cy="121160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8930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4D90-E6E3-EE4E-87E2-EFF6967B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Pipeline #2</a:t>
            </a:r>
            <a:br>
              <a:rPr lang="en-UA" dirty="0"/>
            </a:br>
            <a:endParaRPr lang="en-U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BA6D56-4897-C04F-B7FD-F804461C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0457" y="0"/>
            <a:ext cx="6281738" cy="3071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5EA21-C5C4-7243-AB80-18F38C6E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89" y="3114607"/>
            <a:ext cx="6932803" cy="33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923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288</Words>
  <Application>Microsoft Macintosh PowerPoint</Application>
  <PresentationFormat>Widescreen</PresentationFormat>
  <Paragraphs>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 Light</vt:lpstr>
      <vt:lpstr>Rockwell</vt:lpstr>
      <vt:lpstr>Wingdings</vt:lpstr>
      <vt:lpstr>Atlas</vt:lpstr>
      <vt:lpstr>Word2Vec embeddings</vt:lpstr>
      <vt:lpstr>What is word embedding?</vt:lpstr>
      <vt:lpstr>One more example and how embeddings are useful</vt:lpstr>
      <vt:lpstr>Embeddings also understand analogies!</vt:lpstr>
      <vt:lpstr>How to compare embeddings?</vt:lpstr>
      <vt:lpstr>But before we`ll start to talk about Word2Vec.  What was before?</vt:lpstr>
      <vt:lpstr>Neural language model</vt:lpstr>
      <vt:lpstr>Pipeline#1</vt:lpstr>
      <vt:lpstr>Pipeline #2 </vt:lpstr>
      <vt:lpstr>Pipeline #3 (Bengio 2003)</vt:lpstr>
      <vt:lpstr>Bengio 2003 model</vt:lpstr>
      <vt:lpstr>Training language model</vt:lpstr>
      <vt:lpstr>Continuous bag of words</vt:lpstr>
      <vt:lpstr>Now, when we have all the data needed, we can train a neural network.</vt:lpstr>
      <vt:lpstr>Negative selection</vt:lpstr>
      <vt:lpstr>Skip-gram with negative selection</vt:lpstr>
      <vt:lpstr>Word2vec training</vt:lpstr>
      <vt:lpstr>Step 1</vt:lpstr>
      <vt:lpstr>Step 2</vt:lpstr>
      <vt:lpstr>Step 3</vt:lpstr>
      <vt:lpstr>Step 4</vt:lpstr>
      <vt:lpstr>Step 5</vt:lpstr>
      <vt:lpstr>The End!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Word2Vec embeddings</dc:title>
  <dc:creator>Denys Ivanenko</dc:creator>
  <cp:lastModifiedBy>Denys Ivanenko</cp:lastModifiedBy>
  <cp:revision>2</cp:revision>
  <dcterms:created xsi:type="dcterms:W3CDTF">2020-07-23T16:15:14Z</dcterms:created>
  <dcterms:modified xsi:type="dcterms:W3CDTF">2020-07-23T16:58:41Z</dcterms:modified>
</cp:coreProperties>
</file>